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347" r:id="rId5"/>
    <p:sldId id="338" r:id="rId6"/>
    <p:sldId id="336" r:id="rId7"/>
    <p:sldId id="337" r:id="rId8"/>
    <p:sldId id="260" r:id="rId9"/>
    <p:sldId id="261" r:id="rId10"/>
    <p:sldId id="348" r:id="rId11"/>
    <p:sldId id="349" r:id="rId12"/>
    <p:sldId id="342" r:id="rId13"/>
    <p:sldId id="350" r:id="rId14"/>
    <p:sldId id="343" r:id="rId15"/>
    <p:sldId id="351" r:id="rId16"/>
    <p:sldId id="344" r:id="rId17"/>
    <p:sldId id="345" r:id="rId18"/>
    <p:sldId id="346" r:id="rId19"/>
    <p:sldId id="340" r:id="rId20"/>
    <p:sldId id="341" r:id="rId21"/>
  </p:sldIdLst>
  <p:sldSz cx="10080625" cy="6858000"/>
  <p:notesSz cx="6858000" cy="9144000"/>
  <p:embeddedFontLst>
    <p:embeddedFont>
      <p:font typeface="나눔스퀘어_ac Bold" panose="020B0600000101010101" pitchFamily="34" charset="-127"/>
      <p:regular r:id="rId23"/>
      <p:bold r:id="rId24"/>
      <p:italic r:id="rId25"/>
      <p:boldItalic r:id="rId26"/>
    </p:embeddedFont>
    <p:embeddedFont>
      <p:font typeface="배달의민족 도현" panose="020B0600000101010101" pitchFamily="34" charset="-127"/>
      <p:regular r:id="rId27"/>
      <p:bold r:id="rId28"/>
      <p:italic r:id="rId29"/>
      <p:boldItalic r:id="rId30"/>
    </p:embeddedFont>
    <p:embeddedFont>
      <p:font typeface="배달의민족 연성" panose="020B0600000101010101" pitchFamily="34" charset="-127"/>
      <p:regular r:id="rId31"/>
      <p:bold r:id="rId32"/>
      <p:italic r:id="rId33"/>
      <p:boldItalic r:id="rId34"/>
    </p:embeddedFont>
    <p:embeddedFont>
      <p:font typeface="배달의민족 을지로체 TTF" panose="020B0600000101010101" pitchFamily="34" charset="-127"/>
      <p:regular r:id="rId35"/>
      <p:bold r:id="rId36"/>
      <p:italic r:id="rId37"/>
      <p:boldItalic r:id="rId38"/>
    </p:embeddedFont>
    <p:embeddedFont>
      <p:font typeface="맑은 고딕" panose="020B0503020000020004" pitchFamily="34" charset="-127"/>
      <p:regular r:id="rId39"/>
      <p:bold r:id="rId40"/>
    </p:embeddedFont>
    <p:embeddedFont>
      <p:font typeface="NanumGothic" panose="020D0604000000000000" pitchFamily="34" charset="-12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3"/>
    <a:srgbClr val="003964"/>
    <a:srgbClr val="FFF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87394" autoAdjust="0"/>
  </p:normalViewPr>
  <p:slideViewPr>
    <p:cSldViewPr snapToGrid="0">
      <p:cViewPr varScale="1">
        <p:scale>
          <a:sx n="101" d="100"/>
          <a:sy n="101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8D0C6-B65D-4FDC-AAC1-FEB88619285A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143000"/>
            <a:ext cx="4537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A8A65-1F9B-4A3C-91CC-B1A216F0C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9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맑은 하늘</a:t>
            </a:r>
            <a:r>
              <a:rPr lang="en-US" altLang="ko-KR" dirty="0"/>
              <a:t>, </a:t>
            </a:r>
            <a:r>
              <a:rPr lang="ko-KR" altLang="en-US" dirty="0"/>
              <a:t>공기에 새삼 감사함을 느끼는 요즘</a:t>
            </a:r>
            <a:r>
              <a:rPr lang="en-US" altLang="ko-KR" dirty="0"/>
              <a:t>. </a:t>
            </a:r>
            <a:r>
              <a:rPr lang="ko-KR" altLang="en-US" dirty="0"/>
              <a:t>저희 맑은 하늘 팀은 코로나</a:t>
            </a:r>
            <a:r>
              <a:rPr lang="en-US" altLang="ko-KR" dirty="0"/>
              <a:t>, </a:t>
            </a:r>
            <a:r>
              <a:rPr lang="ko-KR" altLang="en-US" dirty="0"/>
              <a:t>미세먼지</a:t>
            </a:r>
            <a:r>
              <a:rPr lang="en-US" altLang="ko-KR" dirty="0"/>
              <a:t>, </a:t>
            </a:r>
            <a:r>
              <a:rPr lang="ko-KR" altLang="en-US" dirty="0"/>
              <a:t>공해 등으로 공기질에 대한 관심 높습니다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코로나 시국으로 인해 실내 활동이 높아진 요즘 실내 </a:t>
            </a:r>
            <a:r>
              <a:rPr lang="ko-KR" altLang="en-US" dirty="0" err="1"/>
              <a:t>공기질</a:t>
            </a:r>
            <a:r>
              <a:rPr lang="ko-KR" altLang="en-US" dirty="0"/>
              <a:t> 개선에 대한 관심이 높습니다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059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프레임 만드는 과정 </a:t>
            </a:r>
            <a:r>
              <a:rPr lang="en-US" altLang="ko-KR" dirty="0"/>
              <a:t>– </a:t>
            </a:r>
            <a:r>
              <a:rPr lang="ko-KR" altLang="en-US" dirty="0"/>
              <a:t>설명할 것들을 간단히 </a:t>
            </a:r>
            <a:r>
              <a:rPr lang="ko-KR" altLang="en-US" dirty="0" err="1"/>
              <a:t>붙여넣고</a:t>
            </a:r>
            <a:r>
              <a:rPr lang="ko-KR" altLang="en-US" dirty="0"/>
              <a:t> 말로 설명</a:t>
            </a:r>
            <a:endParaRPr lang="en-US" altLang="ko-KR" dirty="0"/>
          </a:p>
          <a:p>
            <a:r>
              <a:rPr lang="ko-KR" altLang="en-US" dirty="0" err="1"/>
              <a:t>공기질</a:t>
            </a:r>
            <a:r>
              <a:rPr lang="ko-KR" altLang="en-US" dirty="0"/>
              <a:t> 데이터 가공 시 기준으로 삼고 가공한 방법 설명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37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히트맵을</a:t>
            </a:r>
            <a:r>
              <a:rPr lang="ko-KR" altLang="en-US" dirty="0"/>
              <a:t> 통해 어떤 변수가 공기질에 영향을 미치는지</a:t>
            </a:r>
            <a:r>
              <a:rPr lang="en-US" altLang="ko-KR" dirty="0"/>
              <a:t>(</a:t>
            </a:r>
            <a:r>
              <a:rPr lang="ko-KR" altLang="en-US" dirty="0" err="1"/>
              <a:t>공기질</a:t>
            </a:r>
            <a:r>
              <a:rPr lang="ko-KR" altLang="en-US" dirty="0"/>
              <a:t> 열만 따서 보여줌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공기질</a:t>
            </a:r>
            <a:r>
              <a:rPr lang="ko-KR" altLang="en-US" dirty="0"/>
              <a:t> 점수에 미친 요소 설명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49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 시각화 방법과 지도 시각화에서 특징들 설명 </a:t>
            </a:r>
            <a:r>
              <a:rPr lang="en-US" altLang="ko-KR" dirty="0"/>
              <a:t>(</a:t>
            </a:r>
            <a:r>
              <a:rPr lang="ko-KR" altLang="en-US" dirty="0"/>
              <a:t>왜 이렇게 시각화 했는지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49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클러스터링 과정을 설명한다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코드를 보여주되 요약하여 보여준다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권역의 개수를 구하는 기준 설명</a:t>
            </a:r>
            <a:r>
              <a:rPr lang="en-US" altLang="ko-KR" dirty="0"/>
              <a:t>(</a:t>
            </a:r>
            <a:r>
              <a:rPr lang="ko-KR" altLang="en-US" dirty="0"/>
              <a:t>시각화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효율적인 권역 선택 이유 설명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06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클러스터링 과정을 설명한다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코드를 보여주되 요약하여 보여준다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권역의 개수를 구하는 기준 설명</a:t>
            </a:r>
            <a:r>
              <a:rPr lang="en-US" altLang="ko-KR" dirty="0"/>
              <a:t>(</a:t>
            </a:r>
            <a:r>
              <a:rPr lang="ko-KR" altLang="en-US" dirty="0"/>
              <a:t>시각화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효율적인 권역 선택 이유 설명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50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 시각화 방법과 지도 시각화에서 특징들 설명 </a:t>
            </a:r>
            <a:r>
              <a:rPr lang="en-US" altLang="ko-KR" dirty="0"/>
              <a:t>(</a:t>
            </a:r>
            <a:r>
              <a:rPr lang="ko-KR" altLang="en-US" dirty="0"/>
              <a:t>왜 이렇게 시각화 했는지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2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지표 계산 방법 및 회귀분석 과정과 변수 선택에 대한 의견을 알려준다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40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회귀분석을 토대로 만든 가중치를 지표로 만들고 그를 기준으로 만든 순위 리스트를 제시한다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TOP 3</a:t>
            </a:r>
            <a:r>
              <a:rPr lang="ko-KR" altLang="en-US" dirty="0"/>
              <a:t>에 드는 역명에 마커를 달아 </a:t>
            </a:r>
            <a:r>
              <a:rPr lang="ko-KR" altLang="en-US" dirty="0" err="1"/>
              <a:t>시각화하여</a:t>
            </a:r>
            <a:r>
              <a:rPr lang="ko-KR" altLang="en-US" dirty="0"/>
              <a:t> 보여준다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12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30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05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관심이 비단 </a:t>
            </a:r>
            <a:r>
              <a:rPr lang="ko-KR" altLang="en-US" dirty="0" err="1"/>
              <a:t>저희팀만의</a:t>
            </a:r>
            <a:r>
              <a:rPr lang="ko-KR" altLang="en-US" dirty="0"/>
              <a:t> 고민은 아니었습니다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여성환경연대의 설문조사에 따르면 가장 중요한 실내환경요소로 </a:t>
            </a:r>
            <a:r>
              <a:rPr lang="en-US" altLang="ko-KR" dirty="0"/>
              <a:t>69.2% </a:t>
            </a:r>
            <a:r>
              <a:rPr lang="ko-KR" altLang="en-US" dirty="0"/>
              <a:t>응답자가 공기를 꼽았습니다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 시민들의 실내 공기질에 대한 관심도가 그만큼 높다는 증거인데요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32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높아진 실내 환경 관심도와 시국에 따른 생활 환경을 이유로 실내 공기질을 조사해보았습니다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보도에 따르면 지하철 승강장이 가장 높게 나왔습니다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이러한 결과를 토대로 저희 맑은 하늘 팀은 지하철 공기질에 영향을 미치는 요소를 분석하고 </a:t>
            </a:r>
            <a:endParaRPr lang="en-US" altLang="ko-KR" dirty="0"/>
          </a:p>
          <a:p>
            <a:r>
              <a:rPr lang="ko-KR" altLang="en-US" dirty="0"/>
              <a:t>공기질을 개선할 수 있는 방안을 데이터 분석과 </a:t>
            </a:r>
            <a:r>
              <a:rPr lang="ko-KR" altLang="en-US" dirty="0" err="1"/>
              <a:t>머신러닝으로</a:t>
            </a:r>
            <a:r>
              <a:rPr lang="ko-KR" altLang="en-US" dirty="0"/>
              <a:t> 연구하게 되었습니다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9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계획을 설명하는 슬라이드로 각 단계에 대해 설명을 하되 </a:t>
            </a:r>
            <a:r>
              <a:rPr lang="en-US" altLang="ko-KR" dirty="0"/>
              <a:t>3</a:t>
            </a:r>
            <a:r>
              <a:rPr lang="ko-KR" altLang="en-US" dirty="0"/>
              <a:t>번에서 한번 정화시스템에 대한 설명을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지하철 공기질에 영향을 주는 변수를 탐색한다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지하철 중 </a:t>
            </a:r>
            <a:r>
              <a:rPr lang="ko-KR" altLang="en-US" dirty="0" err="1"/>
              <a:t>승객수</a:t>
            </a:r>
            <a:r>
              <a:rPr lang="en-US" altLang="ko-KR" dirty="0"/>
              <a:t>, </a:t>
            </a:r>
            <a:r>
              <a:rPr lang="ko-KR" altLang="en-US" dirty="0" err="1"/>
              <a:t>공기질</a:t>
            </a:r>
            <a:r>
              <a:rPr lang="en-US" altLang="ko-KR" dirty="0"/>
              <a:t>, </a:t>
            </a:r>
            <a:r>
              <a:rPr lang="ko-KR" altLang="en-US" dirty="0"/>
              <a:t>관련변수를 묶어 클러스터링을 진행한다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기준에 맞게 권역을 선택한다</a:t>
            </a:r>
            <a:r>
              <a:rPr lang="en-US" altLang="ko-KR" dirty="0"/>
              <a:t>. (</a:t>
            </a:r>
            <a:r>
              <a:rPr lang="ko-KR" altLang="en-US" dirty="0"/>
              <a:t>효율이 가장 좋을 것으로 예상한 곳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권역 안의 데이터를 회귀분석을 통해 만든 지표를 토대로 순서를 매긴다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순서 리스트를 만들고 우선 순위를 알려준다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9B6FD-023D-4ACC-8F48-B39E3451F4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44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9B6FD-023D-4ACC-8F48-B39E3451F4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57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9B6FD-023D-4ACC-8F48-B39E3451F4A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14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데이터 설명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1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프레임 만드는 과정 </a:t>
            </a:r>
            <a:r>
              <a:rPr lang="en-US" altLang="ko-KR" dirty="0"/>
              <a:t>– </a:t>
            </a:r>
            <a:r>
              <a:rPr lang="ko-KR" altLang="en-US" dirty="0"/>
              <a:t>설명할 것들을 간단히 </a:t>
            </a:r>
            <a:r>
              <a:rPr lang="ko-KR" altLang="en-US" dirty="0" err="1"/>
              <a:t>붙여넣고</a:t>
            </a:r>
            <a:r>
              <a:rPr lang="ko-KR" altLang="en-US" dirty="0"/>
              <a:t> 말로 설명</a:t>
            </a:r>
            <a:endParaRPr lang="en-US" altLang="ko-KR" dirty="0"/>
          </a:p>
          <a:p>
            <a:r>
              <a:rPr lang="ko-KR" altLang="en-US" dirty="0" err="1"/>
              <a:t>공기질</a:t>
            </a:r>
            <a:r>
              <a:rPr lang="ko-KR" altLang="en-US" dirty="0"/>
              <a:t> 데이터 가공 시 기준으로 삼고 가공한 방법 설명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211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프레임 만드는 과정 </a:t>
            </a:r>
            <a:r>
              <a:rPr lang="en-US" altLang="ko-KR" dirty="0"/>
              <a:t>– </a:t>
            </a:r>
            <a:r>
              <a:rPr lang="ko-KR" altLang="en-US" dirty="0"/>
              <a:t>설명할 것들을 간단히 </a:t>
            </a:r>
            <a:r>
              <a:rPr lang="ko-KR" altLang="en-US" dirty="0" err="1"/>
              <a:t>붙여넣고</a:t>
            </a:r>
            <a:r>
              <a:rPr lang="ko-KR" altLang="en-US" dirty="0"/>
              <a:t> 말로 설명</a:t>
            </a:r>
            <a:endParaRPr lang="en-US" altLang="ko-KR" dirty="0"/>
          </a:p>
          <a:p>
            <a:r>
              <a:rPr lang="ko-KR" altLang="en-US" dirty="0" err="1"/>
              <a:t>공기질</a:t>
            </a:r>
            <a:r>
              <a:rPr lang="ko-KR" altLang="en-US" dirty="0"/>
              <a:t> 데이터 가공 시 기준으로 삼고 가공한 방법 설명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A8A65-1F9B-4A3C-91CC-B1A216F0C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8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122363"/>
            <a:ext cx="856853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602038"/>
            <a:ext cx="756046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457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199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365125"/>
            <a:ext cx="217363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365125"/>
            <a:ext cx="6394896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8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80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709740"/>
            <a:ext cx="869453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4589465"/>
            <a:ext cx="869453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1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1825625"/>
            <a:ext cx="4284266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1825625"/>
            <a:ext cx="4284266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4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65127"/>
            <a:ext cx="8694539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681163"/>
            <a:ext cx="42645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505075"/>
            <a:ext cx="426457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1681163"/>
            <a:ext cx="428557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505075"/>
            <a:ext cx="4285579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2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11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57200"/>
            <a:ext cx="325126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987427"/>
            <a:ext cx="510331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057400"/>
            <a:ext cx="325126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8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57200"/>
            <a:ext cx="325126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987427"/>
            <a:ext cx="510331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057400"/>
            <a:ext cx="325126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8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365127"/>
            <a:ext cx="86945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1825625"/>
            <a:ext cx="86945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6356352"/>
            <a:ext cx="2268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70C0F-526F-441E-A7A0-95BC14310A39}" type="datetimeFigureOut">
              <a:rPr lang="ko-KR" altLang="en-US" smtClean="0"/>
              <a:t>2022. 1. 20.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6356352"/>
            <a:ext cx="3402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6356352"/>
            <a:ext cx="2268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ACC4F-A25D-4229-BC60-123374393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2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ebzine.seoulmetro.co.kr/enewspaper/articleview.php?master=&amp;aid=1902&amp;sid=73&amp;mvid=69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eoulmetro.co.kr/kr/board.do?menuIdx=551" TargetMode="External"/><Relationship Id="rId5" Type="http://schemas.openxmlformats.org/officeDocument/2006/relationships/hyperlink" Target="https://www.ictr.or.kr/main/safety/environment/sense.jsp" TargetMode="External"/><Relationship Id="rId4" Type="http://schemas.openxmlformats.org/officeDocument/2006/relationships/hyperlink" Target="https://news.sbs.co.kr/news/endPage.do?news_id=N100516864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111ambition/22250325268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eddylee777.github.io/visualization/foliu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다양한 날씨와 시간에 하늘 그리기 | 그림 꿀팁사전">
            <a:extLst>
              <a:ext uri="{FF2B5EF4-FFF2-40B4-BE49-F238E27FC236}">
                <a16:creationId xmlns:a16="http://schemas.microsoft.com/office/drawing/2014/main" id="{64DC0B8D-56DD-42F7-8D62-381AA7138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61" b="97763" l="5700" r="94500">
                        <a14:foregroundMark x1="6200" y1="3356" x2="9900" y2="66219"/>
                        <a14:foregroundMark x1="9900" y1="66219" x2="14300" y2="68009"/>
                        <a14:foregroundMark x1="14300" y1="68009" x2="28500" y2="15660"/>
                        <a14:foregroundMark x1="28500" y1="15660" x2="73900" y2="46980"/>
                        <a14:foregroundMark x1="73900" y1="46980" x2="76600" y2="15436"/>
                        <a14:foregroundMark x1="76600" y1="15436" x2="77300" y2="32662"/>
                        <a14:foregroundMark x1="77300" y1="32662" x2="90700" y2="22148"/>
                        <a14:foregroundMark x1="90700" y1="22148" x2="92300" y2="12752"/>
                        <a14:foregroundMark x1="92300" y1="12752" x2="93900" y2="23043"/>
                        <a14:foregroundMark x1="93900" y1="23043" x2="90900" y2="83221"/>
                        <a14:foregroundMark x1="90900" y1="83221" x2="88500" y2="90604"/>
                        <a14:foregroundMark x1="88500" y1="90604" x2="69300" y2="92170"/>
                        <a14:foregroundMark x1="69300" y1="92170" x2="14300" y2="93512"/>
                        <a14:foregroundMark x1="14300" y1="93512" x2="10600" y2="87472"/>
                        <a14:foregroundMark x1="10600" y1="87472" x2="11100" y2="51230"/>
                        <a14:foregroundMark x1="11100" y1="51230" x2="18200" y2="20358"/>
                        <a14:foregroundMark x1="18200" y1="20358" x2="14800" y2="33110"/>
                        <a14:foregroundMark x1="14800" y1="33110" x2="14800" y2="33110"/>
                        <a14:foregroundMark x1="8700" y1="10515" x2="8100" y2="30425"/>
                        <a14:foregroundMark x1="5800" y1="43624" x2="5700" y2="44743"/>
                        <a14:foregroundMark x1="5800" y1="45414" x2="5800" y2="48098"/>
                        <a14:foregroundMark x1="5900" y1="49217" x2="6000" y2="97539"/>
                        <a14:foregroundMark x1="5900" y1="2908" x2="7200" y2="3356"/>
                        <a14:foregroundMark x1="8000" y1="3132" x2="10200" y2="3579"/>
                        <a14:foregroundMark x1="5700" y1="4922" x2="5800" y2="8949"/>
                        <a14:foregroundMark x1="5800" y1="3356" x2="5800" y2="44743"/>
                        <a14:foregroundMark x1="10900" y1="2908" x2="15200" y2="2237"/>
                        <a14:foregroundMark x1="15200" y1="2237" x2="25900" y2="3579"/>
                        <a14:foregroundMark x1="25900" y1="3579" x2="30600" y2="2461"/>
                        <a14:foregroundMark x1="30600" y1="2461" x2="31000" y2="2461"/>
                        <a14:foregroundMark x1="34900" y1="2908" x2="36900" y2="2908"/>
                        <a14:foregroundMark x1="39500" y1="3356" x2="43100" y2="3356"/>
                        <a14:foregroundMark x1="43100" y1="3356" x2="37700" y2="3579"/>
                        <a14:foregroundMark x1="44400" y1="3356" x2="45600" y2="3356"/>
                        <a14:foregroundMark x1="43100" y1="2908" x2="45600" y2="2908"/>
                        <a14:foregroundMark x1="45900" y1="2461" x2="51200" y2="2461"/>
                        <a14:foregroundMark x1="51200" y1="2461" x2="66000" y2="3579"/>
                        <a14:foregroundMark x1="66000" y1="3579" x2="70400" y2="2461"/>
                        <a14:foregroundMark x1="45800" y1="3356" x2="47600" y2="3132"/>
                        <a14:foregroundMark x1="90600" y1="5145" x2="91400" y2="15213"/>
                        <a14:foregroundMark x1="93900" y1="4474" x2="93900" y2="5817"/>
                        <a14:foregroundMark x1="93500" y1="3579" x2="90700" y2="2685"/>
                        <a14:foregroundMark x1="93300" y1="2685" x2="93000" y2="2685"/>
                        <a14:foregroundMark x1="92600" y1="2908" x2="93700" y2="3132"/>
                        <a14:foregroundMark x1="92900" y1="2685" x2="93700" y2="2685"/>
                        <a14:foregroundMark x1="93900" y1="31767" x2="94100" y2="33110"/>
                        <a14:foregroundMark x1="94000" y1="42729" x2="94100" y2="44966"/>
                        <a14:foregroundMark x1="94291" y1="51045" x2="94200" y2="52125"/>
                        <a14:foregroundMark x1="8700" y1="97539" x2="9300" y2="97763"/>
                        <a14:backgroundMark x1="15100" y1="895" x2="15100" y2="895"/>
                        <a14:backgroundMark x1="94800" y1="49217" x2="94800" y2="49217"/>
                        <a14:backgroundMark x1="94600" y1="49217" x2="94600" y2="49217"/>
                        <a14:backgroundMark x1="94500" y1="48770" x2="94500" y2="48770"/>
                        <a14:backgroundMark x1="94600" y1="48546" x2="94800" y2="50112"/>
                        <a14:backgroundMark x1="94800" y1="49441" x2="95000" y2="501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6" r="4279"/>
          <a:stretch/>
        </p:blipFill>
        <p:spPr bwMode="auto">
          <a:xfrm>
            <a:off x="168010" y="304799"/>
            <a:ext cx="9744604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E79EE3-855B-4884-9817-87CE134080C2}"/>
              </a:ext>
            </a:extLst>
          </p:cNvPr>
          <p:cNvSpPr txBox="1"/>
          <p:nvPr/>
        </p:nvSpPr>
        <p:spPr>
          <a:xfrm>
            <a:off x="7552706" y="5025239"/>
            <a:ext cx="2102963" cy="44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15" dirty="0">
                <a:latin typeface="+mj-ea"/>
                <a:ea typeface="+mj-ea"/>
              </a:rPr>
              <a:t>맑은 하늘 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BCDCD-E3B6-496B-9F4C-7A0EB2F95620}"/>
              </a:ext>
            </a:extLst>
          </p:cNvPr>
          <p:cNvSpPr txBox="1"/>
          <p:nvPr/>
        </p:nvSpPr>
        <p:spPr>
          <a:xfrm>
            <a:off x="5259389" y="1832761"/>
            <a:ext cx="4074255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976" b="1" dirty="0">
                <a:latin typeface="+mj-ea"/>
                <a:ea typeface="+mj-ea"/>
              </a:rPr>
              <a:t>서울 지하철 </a:t>
            </a:r>
            <a:r>
              <a:rPr lang="en-US" altLang="ko-KR" sz="2976" b="1" dirty="0">
                <a:latin typeface="+mj-ea"/>
                <a:ea typeface="+mj-ea"/>
              </a:rPr>
              <a:t>‘</a:t>
            </a:r>
            <a:r>
              <a:rPr lang="ko-KR" altLang="en-US" sz="2976" b="1" dirty="0">
                <a:latin typeface="+mj-ea"/>
                <a:ea typeface="+mj-ea"/>
              </a:rPr>
              <a:t>맑은</a:t>
            </a:r>
            <a:r>
              <a:rPr lang="en-US" altLang="ko-KR" sz="2976" b="1" dirty="0">
                <a:latin typeface="+mj-ea"/>
                <a:ea typeface="+mj-ea"/>
              </a:rPr>
              <a:t>‘ </a:t>
            </a:r>
            <a:r>
              <a:rPr lang="ko-KR" altLang="en-US" sz="2976" b="1" dirty="0">
                <a:latin typeface="+mj-ea"/>
                <a:ea typeface="+mj-ea"/>
              </a:rPr>
              <a:t>공기 프로젝트</a:t>
            </a:r>
            <a:endParaRPr lang="en-US" altLang="ko-KR" sz="2976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5AD49-1A6F-4646-A6EB-89CEB2746943}"/>
              </a:ext>
            </a:extLst>
          </p:cNvPr>
          <p:cNvSpPr txBox="1"/>
          <p:nvPr/>
        </p:nvSpPr>
        <p:spPr>
          <a:xfrm>
            <a:off x="5040312" y="2788454"/>
            <a:ext cx="4293330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54" dirty="0">
                <a:latin typeface="+mj-ea"/>
                <a:ea typeface="+mj-ea"/>
              </a:rPr>
              <a:t>클러스터링과 회귀분석을 통한 공기 정화시스템 입지선정 </a:t>
            </a:r>
          </a:p>
        </p:txBody>
      </p:sp>
    </p:spTree>
    <p:extLst>
      <p:ext uri="{BB962C8B-B14F-4D97-AF65-F5344CB8AC3E}">
        <p14:creationId xmlns:p14="http://schemas.microsoft.com/office/powerpoint/2010/main" val="41393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</a:t>
            </a:r>
            <a:r>
              <a:rPr lang="ko-KR" altLang="en-US" sz="2430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전처리</a:t>
            </a:r>
            <a:endParaRPr lang="ko-KR" altLang="en-US" sz="243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3310B-5A42-074D-B6CA-38C427057BC2}"/>
              </a:ext>
            </a:extLst>
          </p:cNvPr>
          <p:cNvSpPr txBox="1"/>
          <p:nvPr/>
        </p:nvSpPr>
        <p:spPr>
          <a:xfrm>
            <a:off x="270248" y="1810866"/>
            <a:ext cx="952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공기질의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척도로 사용할 지표는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가지의 척도를 종합하여 생성합니다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식은 다음과 같습니다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공기질척도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포름알데히드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)+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초미세먼지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일산화탄소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이산화탄소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1000)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3EA5867-F57E-2840-835E-DB8F7717C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05" y="3011195"/>
            <a:ext cx="6180138" cy="36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2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</a:t>
            </a:r>
            <a:r>
              <a:rPr lang="ko-KR" altLang="en-US" sz="2430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전처리</a:t>
            </a:r>
            <a:endParaRPr lang="ko-KR" altLang="en-US" sz="243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3310B-5A42-074D-B6CA-38C427057BC2}"/>
              </a:ext>
            </a:extLst>
          </p:cNvPr>
          <p:cNvSpPr txBox="1"/>
          <p:nvPr/>
        </p:nvSpPr>
        <p:spPr>
          <a:xfrm>
            <a:off x="964682" y="1810866"/>
            <a:ext cx="8262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변수들의 영향력을 동일하게 하기 위하여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 scaling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진행합니다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Standard Scaler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정규화를 진행하고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MinMax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Scaler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모든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피쳐의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범위를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사이로 변환합니다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499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상관 관계 탐색</a:t>
            </a:r>
            <a:endParaRPr lang="en-US" altLang="ko-KR" sz="2430"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9789C-70CA-EA4C-ADB5-506EB3ED668C}"/>
              </a:ext>
            </a:extLst>
          </p:cNvPr>
          <p:cNvSpPr txBox="1"/>
          <p:nvPr/>
        </p:nvSpPr>
        <p:spPr>
          <a:xfrm>
            <a:off x="964682" y="1810866"/>
            <a:ext cx="8262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상관계수행렬을 만들어 공기질점수와의 상관관계를 파악합니다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히트맵을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시각화하여 확인합니다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E23505-BE49-7F46-936C-15982967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711" y="2734196"/>
            <a:ext cx="5791201" cy="392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1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지도 시각화 </a:t>
            </a:r>
            <a:endParaRPr lang="ko-KR" altLang="en-US" sz="243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645CC-2D8B-5049-AD87-26B7025C92E1}"/>
              </a:ext>
            </a:extLst>
          </p:cNvPr>
          <p:cNvSpPr txBox="1"/>
          <p:nvPr/>
        </p:nvSpPr>
        <p:spPr>
          <a:xfrm>
            <a:off x="633153" y="921866"/>
            <a:ext cx="8814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지하철역별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공기질과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승객수를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folium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패키지를 이용해  지도 시각화하여 표현합니다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원은 지하철 역을 나타내며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원의 색이 빨간색일수록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공기질이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나쁘고 크기가 클수록 승객수가 많은 것 입니다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B4248B-3C33-FA48-86FB-A1CED0BA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31" y="2055430"/>
            <a:ext cx="8011362" cy="46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3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클러스터링</a:t>
            </a:r>
            <a:endParaRPr lang="ko-KR" altLang="en-US" sz="243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CDAD8-57E9-2E48-876F-E16B08EFC5CC}"/>
              </a:ext>
            </a:extLst>
          </p:cNvPr>
          <p:cNvSpPr txBox="1"/>
          <p:nvPr/>
        </p:nvSpPr>
        <p:spPr>
          <a:xfrm>
            <a:off x="633152" y="921866"/>
            <a:ext cx="92855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저희는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클러스터링을 통해 공기정화장치 설치후보구역을 선정하였습니다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클러스터링을 통해 변수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공기질점수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평균혼잡도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환승역개수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사용하였습니다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변수의 우선순위는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공기질점수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평균혼잡도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환승역개수입니다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 = 1 ~ 10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놓고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각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clustering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얻은 모델의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군집내 총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제곱합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(WSS)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plot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plot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감소하는 추세가 급격히 줄은 지점이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elbow point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해당 지점을 군집의 개수로 사용합니다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AC0913-37F8-9745-B87E-1928EFA5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73" y="3429000"/>
            <a:ext cx="5598103" cy="359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3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클러스터링</a:t>
            </a:r>
            <a:endParaRPr lang="ko-KR" altLang="en-US" sz="243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CDAD8-57E9-2E48-876F-E16B08EFC5CC}"/>
              </a:ext>
            </a:extLst>
          </p:cNvPr>
          <p:cNvSpPr txBox="1"/>
          <p:nvPr/>
        </p:nvSpPr>
        <p:spPr>
          <a:xfrm>
            <a:off x="633152" y="921866"/>
            <a:ext cx="9285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변수의 평균은 아래와 같습니다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인덱스는 모든 데이터의 평균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군집이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공기질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점수와 평균혼잡도와 환승역 개수가 가장 크므로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군집에 해당하는 역들을 공기정화장치 설치 후보지역으로 채택합니다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39A0A99-28A9-2748-8ABC-4CAA28123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90" y="3021356"/>
            <a:ext cx="5099844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4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지도 시각화 </a:t>
            </a:r>
            <a:r>
              <a:rPr lang="en-US" altLang="ko-KR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</a:t>
            </a:r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클러스터링</a:t>
            </a:r>
            <a:r>
              <a:rPr lang="en-US" altLang="ko-KR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endParaRPr lang="ko-KR" altLang="en-US" sz="243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7DC5E-04DF-CC48-8205-33C034CADAC4}"/>
              </a:ext>
            </a:extLst>
          </p:cNvPr>
          <p:cNvSpPr txBox="1"/>
          <p:nvPr/>
        </p:nvSpPr>
        <p:spPr>
          <a:xfrm>
            <a:off x="397538" y="1315566"/>
            <a:ext cx="928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결과를 추가한 지도 시각화는 아래와 같습니다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하얀색 테두리가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후보구역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0F43C7-3D64-2145-88E8-EAF483434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556" y="1664131"/>
            <a:ext cx="7127509" cy="504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회귀분석</a:t>
            </a:r>
            <a:r>
              <a:rPr lang="en-US" altLang="ko-KR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지표 계산</a:t>
            </a:r>
            <a:endParaRPr lang="ko-KR" altLang="en-US" sz="243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8E62A-855D-CB44-993B-E2E73AA54378}"/>
              </a:ext>
            </a:extLst>
          </p:cNvPr>
          <p:cNvSpPr txBox="1"/>
          <p:nvPr/>
        </p:nvSpPr>
        <p:spPr>
          <a:xfrm>
            <a:off x="270247" y="1315566"/>
            <a:ext cx="98103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클러스터링에 포함되는 역중 가장 공기정화장치가 필요한 곳을 찾기 위해 후보선정지수를 만듭니다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공기 정화 장치가 가장 관련된 변수인 공기질척도를 이용하여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각 변수들의 가중치를 생성합니다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생성된 후보선정지수 지표는 다음과 같습니다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후보선정지수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0.1676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*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총승객수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0.1971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*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레일면고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0.1956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*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정거장깊이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0.1196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*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환기구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0.2820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* 연식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E033441D-87FB-084A-8E8F-106940A32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79" y="2568273"/>
            <a:ext cx="3679011" cy="42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19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우선 순위 리스트</a:t>
            </a:r>
            <a:endParaRPr lang="ko-KR" altLang="en-US" sz="243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E91AB-58A3-DC4C-A4D2-961DC382A06E}"/>
              </a:ext>
            </a:extLst>
          </p:cNvPr>
          <p:cNvSpPr txBox="1"/>
          <p:nvPr/>
        </p:nvSpPr>
        <p:spPr>
          <a:xfrm>
            <a:off x="270247" y="1315566"/>
            <a:ext cx="9810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앞의 식을 이용하여 군집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번에 해당되는 역들의 후보선정지수를 계산합니다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가장 지수가 높은 역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개를 뽑아 최종 입지로 선정합니다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선정된 입지는 다음과 같습니다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호선 서울역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호선 강남역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호선 시청역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76B62A61-5041-9846-A59E-D9E0A2E0C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84" y="2734336"/>
            <a:ext cx="5138316" cy="39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92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참고문헌</a:t>
            </a:r>
            <a:endParaRPr lang="ko-KR" altLang="en-US" sz="243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2CF0E-19C7-42C0-A965-F2CAC1F8840B}"/>
              </a:ext>
            </a:extLst>
          </p:cNvPr>
          <p:cNvSpPr txBox="1"/>
          <p:nvPr/>
        </p:nvSpPr>
        <p:spPr>
          <a:xfrm>
            <a:off x="621782" y="1270878"/>
            <a:ext cx="1689617" cy="44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lang="ko-KR" altLang="en-US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연구 배경</a:t>
            </a:r>
            <a:endParaRPr lang="en-US" altLang="ko-KR" sz="2315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85B70-4403-4D68-9511-C4E450259893}"/>
              </a:ext>
            </a:extLst>
          </p:cNvPr>
          <p:cNvSpPr txBox="1"/>
          <p:nvPr/>
        </p:nvSpPr>
        <p:spPr>
          <a:xfrm>
            <a:off x="964682" y="1666555"/>
            <a:ext cx="849681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교통공사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Webzine, 2022.01,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http://webzine.seoulmetro.co.kr/enewspaper/articleview.php?master=&amp;aid=1902&amp;sid=73&amp;mvid=692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심우섭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[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리포트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+] "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안에서도 목이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칼칼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실내 미세먼지 어쩌나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SBS, 1,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https://news.sbs.co.kr/news/endPage.do?news_id=N1005168647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인천교통공사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5"/>
              </a:rPr>
              <a:t>https://www.ictr.or.kr/main/safety/environment/sense.jsp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한국환경사회정책연구소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지하철역내 공기질에 대한 문제점과 개선방안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:3,’, 2003, Vol.2003.No.4, 539, 39~48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A4E61-4AFD-46F0-9C65-419DA2BCA54C}"/>
              </a:ext>
            </a:extLst>
          </p:cNvPr>
          <p:cNvSpPr txBox="1"/>
          <p:nvPr/>
        </p:nvSpPr>
        <p:spPr>
          <a:xfrm>
            <a:off x="621782" y="5138538"/>
            <a:ext cx="1689617" cy="44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lang="ko-KR" altLang="en-US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 참고</a:t>
            </a:r>
            <a:endParaRPr lang="en-US" altLang="ko-KR" sz="2315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A0C7A5-D26E-4FFC-B556-F31BD6E90D81}"/>
              </a:ext>
            </a:extLst>
          </p:cNvPr>
          <p:cNvSpPr txBox="1"/>
          <p:nvPr/>
        </p:nvSpPr>
        <p:spPr>
          <a:xfrm>
            <a:off x="964682" y="5590526"/>
            <a:ext cx="8496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서울교통공사 공공데이터 제공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6"/>
              </a:rPr>
              <a:t>http://www.seoulmetro.co.kr/kr/board.do?menuIdx=551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61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A59453-E9C5-4D60-BAFD-F59CE178526B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D3396-4C60-423C-9596-F62A288457BE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연구 배경 </a:t>
            </a:r>
            <a:endParaRPr lang="ko-KR" altLang="en-US" sz="2430" dirty="0"/>
          </a:p>
        </p:txBody>
      </p:sp>
      <p:pic>
        <p:nvPicPr>
          <p:cNvPr id="1040" name="Picture 16" descr="우리 건강을 위협하는 나쁜 공기 | 메디컬칼럼 | 건강이야기 | 건강정보 | 서울아산병원">
            <a:extLst>
              <a:ext uri="{FF2B5EF4-FFF2-40B4-BE49-F238E27FC236}">
                <a16:creationId xmlns:a16="http://schemas.microsoft.com/office/drawing/2014/main" id="{105FA115-1E00-4B01-9AE8-B8C7C892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99" y="918452"/>
            <a:ext cx="2163371" cy="162855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복잡한 인체, 어려운 의학연구…'메디컬 일러스트'로 한눈에 &lt; 사람人 &lt; 문화 &lt; 기사본문 - 이로운넷">
            <a:extLst>
              <a:ext uri="{FF2B5EF4-FFF2-40B4-BE49-F238E27FC236}">
                <a16:creationId xmlns:a16="http://schemas.microsoft.com/office/drawing/2014/main" id="{F5A73A7E-C6E6-4652-8D55-4EB3B566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71" y="1069782"/>
            <a:ext cx="2595065" cy="19491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84E55D8-DAF5-41F4-925F-40CAD96AB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0" b="99639" l="3297" r="97802">
                        <a14:foregroundMark x1="52198" y1="32130" x2="59341" y2="32852"/>
                        <a14:foregroundMark x1="43956" y1="48375" x2="28571" y2="77617"/>
                        <a14:foregroundMark x1="28571" y1="77617" x2="29670" y2="87365"/>
                        <a14:foregroundMark x1="70330" y1="64982" x2="91758" y2="84477"/>
                        <a14:foregroundMark x1="78022" y1="88087" x2="68681" y2="92058"/>
                        <a14:foregroundMark x1="87912" y1="74007" x2="17033" y2="75090"/>
                        <a14:foregroundMark x1="17033" y1="75090" x2="21978" y2="84477"/>
                        <a14:foregroundMark x1="24176" y1="61011" x2="9341" y2="83394"/>
                        <a14:foregroundMark x1="18132" y1="62455" x2="4396" y2="93502"/>
                        <a14:foregroundMark x1="6593" y1="92058" x2="45604" y2="94946"/>
                        <a14:foregroundMark x1="26374" y1="92419" x2="30220" y2="94946"/>
                        <a14:foregroundMark x1="26374" y1="92419" x2="19780" y2="99639"/>
                        <a14:foregroundMark x1="15934" y1="90614" x2="3846" y2="99639"/>
                        <a14:foregroundMark x1="70330" y1="93502" x2="81319" y2="95668"/>
                        <a14:foregroundMark x1="94505" y1="88448" x2="94505" y2="98917"/>
                        <a14:foregroundMark x1="97802" y1="63899" x2="97802" y2="63899"/>
                        <a14:foregroundMark x1="56044" y1="32852" x2="59890" y2="32852"/>
                        <a14:foregroundMark x1="63736" y1="24910" x2="56044" y2="35018"/>
                        <a14:foregroundMark x1="56044" y1="32130" x2="55495" y2="41877"/>
                        <a14:foregroundMark x1="40659" y1="35379" x2="39560" y2="38628"/>
                        <a14:foregroundMark x1="37912" y1="32130" x2="37912" y2="38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54" y="2410913"/>
            <a:ext cx="3075796" cy="455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생각 풍선: 구름 모양 7">
            <a:extLst>
              <a:ext uri="{FF2B5EF4-FFF2-40B4-BE49-F238E27FC236}">
                <a16:creationId xmlns:a16="http://schemas.microsoft.com/office/drawing/2014/main" id="{7C9C7A94-E2F7-43F5-B5B0-A0F396EEF554}"/>
              </a:ext>
            </a:extLst>
          </p:cNvPr>
          <p:cNvSpPr/>
          <p:nvPr/>
        </p:nvSpPr>
        <p:spPr>
          <a:xfrm>
            <a:off x="6124755" y="2410913"/>
            <a:ext cx="3630600" cy="1834989"/>
          </a:xfrm>
          <a:prstGeom prst="cloudCallout">
            <a:avLst>
              <a:gd name="adj1" fmla="val -47948"/>
              <a:gd name="adj2" fmla="val 51770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88" b="1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공기질</a:t>
            </a:r>
            <a:r>
              <a:rPr lang="ko-KR" altLang="en-US" sz="1488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88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,, </a:t>
            </a:r>
            <a:r>
              <a:rPr lang="ko-KR" altLang="en-US" sz="1488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나만 소중해</a:t>
            </a:r>
            <a:r>
              <a:rPr lang="en-US" altLang="ko-KR" sz="1488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en-US" sz="1488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36" name="Picture 12" descr="미세먼지 일러스트 ai 무료다운로드 free fine dust vector - Urbanbrush">
            <a:extLst>
              <a:ext uri="{FF2B5EF4-FFF2-40B4-BE49-F238E27FC236}">
                <a16:creationId xmlns:a16="http://schemas.microsoft.com/office/drawing/2014/main" id="{B4054D59-189D-4048-ACAD-48D482A7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57" y="2267365"/>
            <a:ext cx="2207105" cy="23232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96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참고문헌</a:t>
            </a:r>
            <a:endParaRPr lang="ko-KR" altLang="en-US" sz="243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9056A-F8F1-4919-B589-E6028DABE3A0}"/>
              </a:ext>
            </a:extLst>
          </p:cNvPr>
          <p:cNvSpPr txBox="1"/>
          <p:nvPr/>
        </p:nvSpPr>
        <p:spPr>
          <a:xfrm>
            <a:off x="456681" y="1207607"/>
            <a:ext cx="1689617" cy="44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lang="ko-KR" altLang="en-US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코드 </a:t>
            </a:r>
            <a:endParaRPr lang="en-US" altLang="ko-KR" sz="2315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614F5-97EF-4866-B6D1-4C7213469638}"/>
              </a:ext>
            </a:extLst>
          </p:cNvPr>
          <p:cNvSpPr txBox="1"/>
          <p:nvPr/>
        </p:nvSpPr>
        <p:spPr>
          <a:xfrm>
            <a:off x="799581" y="1747595"/>
            <a:ext cx="8151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Stack overflow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 박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https://blog.naver.com/111ambition/222503252689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Web)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테디코드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https://teddylee777.github.io/visualization/folium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91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실내공기질 모니터링 결과(2014)">
            <a:extLst>
              <a:ext uri="{FF2B5EF4-FFF2-40B4-BE49-F238E27FC236}">
                <a16:creationId xmlns:a16="http://schemas.microsoft.com/office/drawing/2014/main" id="{FD49EA05-BC70-4F85-943F-92CECF85A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1" y="1025198"/>
            <a:ext cx="4942713" cy="46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22D9B7-8B85-4882-9262-34D7AE57A18A}"/>
              </a:ext>
            </a:extLst>
          </p:cNvPr>
          <p:cNvSpPr txBox="1"/>
          <p:nvPr/>
        </p:nvSpPr>
        <p:spPr>
          <a:xfrm>
            <a:off x="2176613" y="5786884"/>
            <a:ext cx="4918900" cy="24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9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출처</a:t>
            </a:r>
            <a:r>
              <a:rPr lang="en-US" altLang="ko-KR" sz="99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99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여성환경연대 </a:t>
            </a:r>
            <a:r>
              <a:rPr lang="en-US" altLang="ko-KR" sz="99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99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실내공기질 모니터링 결과 </a:t>
            </a:r>
            <a:r>
              <a:rPr lang="en-US" altLang="ko-KR" sz="99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99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최유진</a:t>
            </a:r>
            <a:r>
              <a:rPr lang="en-US" altLang="ko-KR" sz="99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99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Picture 2" descr="실내공기질 모니터링 결과(2014)">
            <a:extLst>
              <a:ext uri="{FF2B5EF4-FFF2-40B4-BE49-F238E27FC236}">
                <a16:creationId xmlns:a16="http://schemas.microsoft.com/office/drawing/2014/main" id="{767F17EA-1C57-4F3E-BD52-1BA089BDF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75" r="54653" b="31027"/>
          <a:stretch/>
        </p:blipFill>
        <p:spPr bwMode="auto">
          <a:xfrm>
            <a:off x="5624018" y="1674548"/>
            <a:ext cx="3899466" cy="23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4006EBB-1A68-4D71-BA4E-532B70156E93}"/>
              </a:ext>
            </a:extLst>
          </p:cNvPr>
          <p:cNvCxnSpPr>
            <a:cxnSpLocks/>
          </p:cNvCxnSpPr>
          <p:nvPr/>
        </p:nvCxnSpPr>
        <p:spPr>
          <a:xfrm flipV="1">
            <a:off x="2942673" y="2982722"/>
            <a:ext cx="2557181" cy="514532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80FFC6-D200-4EBC-B422-9EFCCCCFF2EB}"/>
              </a:ext>
            </a:extLst>
          </p:cNvPr>
          <p:cNvSpPr/>
          <p:nvPr/>
        </p:nvSpPr>
        <p:spPr>
          <a:xfrm>
            <a:off x="6071902" y="1753129"/>
            <a:ext cx="955559" cy="1774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8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EEA039-C5D1-4F8F-BC98-6F2718A4EDFE}"/>
              </a:ext>
            </a:extLst>
          </p:cNvPr>
          <p:cNvSpPr txBox="1"/>
          <p:nvPr/>
        </p:nvSpPr>
        <p:spPr>
          <a:xfrm>
            <a:off x="6071902" y="4745790"/>
            <a:ext cx="3195251" cy="44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실내환경 중 공기 가장 중요해</a:t>
            </a:r>
            <a:r>
              <a:rPr lang="en-US" altLang="ko-KR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2315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AF94A6-DA0A-43B3-9354-FAF8F7D6FB15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D6546D-021B-45F5-91A4-C5DAAEEC048C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연구 배경 </a:t>
            </a:r>
            <a:endParaRPr lang="ko-KR" altLang="en-US" sz="2430" dirty="0"/>
          </a:p>
        </p:txBody>
      </p:sp>
    </p:spTree>
    <p:extLst>
      <p:ext uri="{BB962C8B-B14F-4D97-AF65-F5344CB8AC3E}">
        <p14:creationId xmlns:p14="http://schemas.microsoft.com/office/powerpoint/2010/main" val="339524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DDC899-1392-4A4D-99D9-029BA6D8C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62" y="1330522"/>
            <a:ext cx="7734300" cy="42957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80FFC6-D200-4EBC-B422-9EFCCCCFF2EB}"/>
              </a:ext>
            </a:extLst>
          </p:cNvPr>
          <p:cNvSpPr/>
          <p:nvPr/>
        </p:nvSpPr>
        <p:spPr>
          <a:xfrm>
            <a:off x="1416572" y="4755946"/>
            <a:ext cx="7069680" cy="660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8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AF94A6-DA0A-43B3-9354-FAF8F7D6FB15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D6546D-021B-45F5-91A4-C5DAAEEC048C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연구 배경 </a:t>
            </a:r>
            <a:endParaRPr lang="ko-KR" altLang="en-US" sz="243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B1048-9B8C-4D39-9FDE-F67786F8E72D}"/>
              </a:ext>
            </a:extLst>
          </p:cNvPr>
          <p:cNvSpPr txBox="1"/>
          <p:nvPr/>
        </p:nvSpPr>
        <p:spPr>
          <a:xfrm>
            <a:off x="3491345" y="5739797"/>
            <a:ext cx="5416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심우섭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[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리포트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+] "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안에서도 목이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칼칼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실내 미세먼지 어쩌나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SBS,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1321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971ABF-8BAC-4CAA-AE69-B5D154B53596}"/>
              </a:ext>
            </a:extLst>
          </p:cNvPr>
          <p:cNvGrpSpPr/>
          <p:nvPr/>
        </p:nvGrpSpPr>
        <p:grpSpPr>
          <a:xfrm>
            <a:off x="-498952" y="1968808"/>
            <a:ext cx="11551009" cy="3257559"/>
            <a:chOff x="1335822" y="2279555"/>
            <a:chExt cx="9327035" cy="3596280"/>
          </a:xfrm>
        </p:grpSpPr>
        <p:sp>
          <p:nvSpPr>
            <p:cNvPr id="3" name="자유형 40">
              <a:extLst>
                <a:ext uri="{FF2B5EF4-FFF2-40B4-BE49-F238E27FC236}">
                  <a16:creationId xmlns:a16="http://schemas.microsoft.com/office/drawing/2014/main" id="{2C00FEB7-DA78-47D8-B45F-FEAB0D688C79}"/>
                </a:ext>
              </a:extLst>
            </p:cNvPr>
            <p:cNvSpPr/>
            <p:nvPr/>
          </p:nvSpPr>
          <p:spPr>
            <a:xfrm rot="3600000" flipH="1" flipV="1">
              <a:off x="1639081" y="3240761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5" name="자유형 41">
              <a:extLst>
                <a:ext uri="{FF2B5EF4-FFF2-40B4-BE49-F238E27FC236}">
                  <a16:creationId xmlns:a16="http://schemas.microsoft.com/office/drawing/2014/main" id="{1AA7F818-713C-4B57-AB74-A679983E7274}"/>
                </a:ext>
              </a:extLst>
            </p:cNvPr>
            <p:cNvSpPr/>
            <p:nvPr/>
          </p:nvSpPr>
          <p:spPr>
            <a:xfrm rot="17716317" flipV="1">
              <a:off x="422747" y="3192630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7" name="자유형 42">
              <a:extLst>
                <a:ext uri="{FF2B5EF4-FFF2-40B4-BE49-F238E27FC236}">
                  <a16:creationId xmlns:a16="http://schemas.microsoft.com/office/drawing/2014/main" id="{7D7ED00A-AA1A-4EF2-A3B1-893F3161B3E1}"/>
                </a:ext>
              </a:extLst>
            </p:cNvPr>
            <p:cNvSpPr/>
            <p:nvPr/>
          </p:nvSpPr>
          <p:spPr>
            <a:xfrm rot="3819316" flipH="1" flipV="1">
              <a:off x="4344861" y="3198071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9" name="자유형 43">
              <a:extLst>
                <a:ext uri="{FF2B5EF4-FFF2-40B4-BE49-F238E27FC236}">
                  <a16:creationId xmlns:a16="http://schemas.microsoft.com/office/drawing/2014/main" id="{45015AD6-3DF5-42D6-A7D8-E740788DBFC4}"/>
                </a:ext>
              </a:extLst>
            </p:cNvPr>
            <p:cNvSpPr/>
            <p:nvPr/>
          </p:nvSpPr>
          <p:spPr>
            <a:xfrm rot="17587656" flipV="1">
              <a:off x="3082690" y="3197922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11" name="자유형 44">
              <a:extLst>
                <a:ext uri="{FF2B5EF4-FFF2-40B4-BE49-F238E27FC236}">
                  <a16:creationId xmlns:a16="http://schemas.microsoft.com/office/drawing/2014/main" id="{271239B3-D382-49E1-A2D6-5B9D47253519}"/>
                </a:ext>
              </a:extLst>
            </p:cNvPr>
            <p:cNvSpPr/>
            <p:nvPr/>
          </p:nvSpPr>
          <p:spPr>
            <a:xfrm rot="3982847" flipH="1" flipV="1">
              <a:off x="6792150" y="3276617"/>
              <a:ext cx="3480687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13" name="자유형 45">
              <a:extLst>
                <a:ext uri="{FF2B5EF4-FFF2-40B4-BE49-F238E27FC236}">
                  <a16:creationId xmlns:a16="http://schemas.microsoft.com/office/drawing/2014/main" id="{698BE176-FB40-4037-B559-AC5AEB4D5F11}"/>
                </a:ext>
              </a:extLst>
            </p:cNvPr>
            <p:cNvSpPr/>
            <p:nvPr/>
          </p:nvSpPr>
          <p:spPr>
            <a:xfrm rot="17648703" flipV="1">
              <a:off x="5504491" y="3225491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41" name="자유형 45">
              <a:extLst>
                <a:ext uri="{FF2B5EF4-FFF2-40B4-BE49-F238E27FC236}">
                  <a16:creationId xmlns:a16="http://schemas.microsoft.com/office/drawing/2014/main" id="{E564A258-7E02-4491-A58E-C08D67E645FD}"/>
                </a:ext>
              </a:extLst>
            </p:cNvPr>
            <p:cNvSpPr/>
            <p:nvPr/>
          </p:nvSpPr>
          <p:spPr>
            <a:xfrm rot="17648703" flipV="1">
              <a:off x="8095246" y="3308224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94E54F-6C69-4194-86D6-DE0CE816AB82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A39F9B-75EE-49D0-8858-88C9B05B418A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연구 방향 </a:t>
            </a:r>
            <a:endParaRPr lang="ko-KR" altLang="en-US" sz="243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854B70-A22B-4D53-B798-88F39116C401}"/>
              </a:ext>
            </a:extLst>
          </p:cNvPr>
          <p:cNvGrpSpPr/>
          <p:nvPr/>
        </p:nvGrpSpPr>
        <p:grpSpPr>
          <a:xfrm>
            <a:off x="964683" y="1385178"/>
            <a:ext cx="1688890" cy="1164352"/>
            <a:chOff x="964683" y="1385178"/>
            <a:chExt cx="1688890" cy="11643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B37BC5-72B2-4DE8-AF79-2DCF486B8A1E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1.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EFF1251-8FF2-4934-B7D7-E77476AC1249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지하철 공기질에 영향을 주는 변수 탐색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DC0FC3-0D90-4ED6-AE52-686CC1114747}"/>
              </a:ext>
            </a:extLst>
          </p:cNvPr>
          <p:cNvGrpSpPr/>
          <p:nvPr/>
        </p:nvGrpSpPr>
        <p:grpSpPr>
          <a:xfrm>
            <a:off x="1906380" y="4841066"/>
            <a:ext cx="1688890" cy="948908"/>
            <a:chOff x="964683" y="1385178"/>
            <a:chExt cx="1688890" cy="94890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7739F4-77B6-485A-9592-72293B17E24F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2.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A8CC90-53CB-4CE0-8487-9E6477437CC6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공기질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승객수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관련 변수를 클러스터링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2161C42-6695-4981-8130-E73ABE9F45E0}"/>
              </a:ext>
            </a:extLst>
          </p:cNvPr>
          <p:cNvGrpSpPr/>
          <p:nvPr/>
        </p:nvGrpSpPr>
        <p:grpSpPr>
          <a:xfrm>
            <a:off x="4594482" y="1251586"/>
            <a:ext cx="1688890" cy="1164352"/>
            <a:chOff x="964683" y="1385178"/>
            <a:chExt cx="1688890" cy="116435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D750438-B98F-4DAE-A927-3C639583AF3A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3.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4476170-8B99-4FEB-ABDE-FC71A43BCAE6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클러스터링한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권역 중 정화시스템의 효율이 가장 좋은 권역 선택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A73C06-5010-4605-97A8-1B1E52C097EF}"/>
              </a:ext>
            </a:extLst>
          </p:cNvPr>
          <p:cNvGrpSpPr/>
          <p:nvPr/>
        </p:nvGrpSpPr>
        <p:grpSpPr>
          <a:xfrm>
            <a:off x="6485356" y="4841066"/>
            <a:ext cx="1913398" cy="1379795"/>
            <a:chOff x="964683" y="1385178"/>
            <a:chExt cx="1688890" cy="13797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0BDA567-F6B6-40D2-ABB2-82DCAF8259D1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4.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B7A158-639B-4F1B-BA7D-95FC6316DD57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회귀분석로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구한 가중치 개수를 기준으로 해당 권역 안 데이터를 순위화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72FD959-9BEB-4187-A219-512ECC139778}"/>
              </a:ext>
            </a:extLst>
          </p:cNvPr>
          <p:cNvGrpSpPr/>
          <p:nvPr/>
        </p:nvGrpSpPr>
        <p:grpSpPr>
          <a:xfrm>
            <a:off x="7815260" y="1251586"/>
            <a:ext cx="1997798" cy="1164352"/>
            <a:chOff x="964683" y="1385178"/>
            <a:chExt cx="1688890" cy="116435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BE38DFF-C25E-4947-9663-348BD5BBD08D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5.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D2CFAB-944F-41FE-8900-F11B9EF09A1E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순위를 매긴 리스트를 토대로 정화시스템 구축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77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971ABF-8BAC-4CAA-AE69-B5D154B53596}"/>
              </a:ext>
            </a:extLst>
          </p:cNvPr>
          <p:cNvGrpSpPr/>
          <p:nvPr/>
        </p:nvGrpSpPr>
        <p:grpSpPr>
          <a:xfrm>
            <a:off x="-498952" y="1968808"/>
            <a:ext cx="11551009" cy="3257559"/>
            <a:chOff x="1335822" y="2279555"/>
            <a:chExt cx="9327035" cy="3596280"/>
          </a:xfrm>
        </p:grpSpPr>
        <p:sp>
          <p:nvSpPr>
            <p:cNvPr id="3" name="자유형 40">
              <a:extLst>
                <a:ext uri="{FF2B5EF4-FFF2-40B4-BE49-F238E27FC236}">
                  <a16:creationId xmlns:a16="http://schemas.microsoft.com/office/drawing/2014/main" id="{2C00FEB7-DA78-47D8-B45F-FEAB0D688C79}"/>
                </a:ext>
              </a:extLst>
            </p:cNvPr>
            <p:cNvSpPr/>
            <p:nvPr/>
          </p:nvSpPr>
          <p:spPr>
            <a:xfrm rot="3600000" flipH="1" flipV="1">
              <a:off x="1639081" y="3240761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5" name="자유형 41">
              <a:extLst>
                <a:ext uri="{FF2B5EF4-FFF2-40B4-BE49-F238E27FC236}">
                  <a16:creationId xmlns:a16="http://schemas.microsoft.com/office/drawing/2014/main" id="{1AA7F818-713C-4B57-AB74-A679983E7274}"/>
                </a:ext>
              </a:extLst>
            </p:cNvPr>
            <p:cNvSpPr/>
            <p:nvPr/>
          </p:nvSpPr>
          <p:spPr>
            <a:xfrm rot="17716317" flipV="1">
              <a:off x="422747" y="3192630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7" name="자유형 42">
              <a:extLst>
                <a:ext uri="{FF2B5EF4-FFF2-40B4-BE49-F238E27FC236}">
                  <a16:creationId xmlns:a16="http://schemas.microsoft.com/office/drawing/2014/main" id="{7D7ED00A-AA1A-4EF2-A3B1-893F3161B3E1}"/>
                </a:ext>
              </a:extLst>
            </p:cNvPr>
            <p:cNvSpPr/>
            <p:nvPr/>
          </p:nvSpPr>
          <p:spPr>
            <a:xfrm rot="3819316" flipH="1" flipV="1">
              <a:off x="4344861" y="3198071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9" name="자유형 43">
              <a:extLst>
                <a:ext uri="{FF2B5EF4-FFF2-40B4-BE49-F238E27FC236}">
                  <a16:creationId xmlns:a16="http://schemas.microsoft.com/office/drawing/2014/main" id="{45015AD6-3DF5-42D6-A7D8-E740788DBFC4}"/>
                </a:ext>
              </a:extLst>
            </p:cNvPr>
            <p:cNvSpPr/>
            <p:nvPr/>
          </p:nvSpPr>
          <p:spPr>
            <a:xfrm rot="17587656" flipV="1">
              <a:off x="3082690" y="3197922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11" name="자유형 44">
              <a:extLst>
                <a:ext uri="{FF2B5EF4-FFF2-40B4-BE49-F238E27FC236}">
                  <a16:creationId xmlns:a16="http://schemas.microsoft.com/office/drawing/2014/main" id="{271239B3-D382-49E1-A2D6-5B9D47253519}"/>
                </a:ext>
              </a:extLst>
            </p:cNvPr>
            <p:cNvSpPr/>
            <p:nvPr/>
          </p:nvSpPr>
          <p:spPr>
            <a:xfrm rot="3982847" flipH="1" flipV="1">
              <a:off x="6792150" y="3276617"/>
              <a:ext cx="3480687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13" name="자유형 45">
              <a:extLst>
                <a:ext uri="{FF2B5EF4-FFF2-40B4-BE49-F238E27FC236}">
                  <a16:creationId xmlns:a16="http://schemas.microsoft.com/office/drawing/2014/main" id="{698BE176-FB40-4037-B559-AC5AEB4D5F11}"/>
                </a:ext>
              </a:extLst>
            </p:cNvPr>
            <p:cNvSpPr/>
            <p:nvPr/>
          </p:nvSpPr>
          <p:spPr>
            <a:xfrm rot="17648703" flipV="1">
              <a:off x="5504491" y="3225491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41" name="자유형 45">
              <a:extLst>
                <a:ext uri="{FF2B5EF4-FFF2-40B4-BE49-F238E27FC236}">
                  <a16:creationId xmlns:a16="http://schemas.microsoft.com/office/drawing/2014/main" id="{E564A258-7E02-4491-A58E-C08D67E645FD}"/>
                </a:ext>
              </a:extLst>
            </p:cNvPr>
            <p:cNvSpPr/>
            <p:nvPr/>
          </p:nvSpPr>
          <p:spPr>
            <a:xfrm rot="17648703" flipV="1">
              <a:off x="8095246" y="3308224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94E54F-6C69-4194-86D6-DE0CE816AB82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A39F9B-75EE-49D0-8858-88C9B05B418A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연구 방향 </a:t>
            </a:r>
            <a:endParaRPr lang="ko-KR" altLang="en-US" sz="243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854B70-A22B-4D53-B798-88F39116C401}"/>
              </a:ext>
            </a:extLst>
          </p:cNvPr>
          <p:cNvGrpSpPr/>
          <p:nvPr/>
        </p:nvGrpSpPr>
        <p:grpSpPr>
          <a:xfrm>
            <a:off x="964683" y="1385178"/>
            <a:ext cx="1688890" cy="1164352"/>
            <a:chOff x="964683" y="1385178"/>
            <a:chExt cx="1688890" cy="11643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B37BC5-72B2-4DE8-AF79-2DCF486B8A1E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1.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EFF1251-8FF2-4934-B7D7-E77476AC1249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지하철 공기질에 영향을 주는 변수 탐색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DC0FC3-0D90-4ED6-AE52-686CC1114747}"/>
              </a:ext>
            </a:extLst>
          </p:cNvPr>
          <p:cNvGrpSpPr/>
          <p:nvPr/>
        </p:nvGrpSpPr>
        <p:grpSpPr>
          <a:xfrm>
            <a:off x="1906380" y="4841066"/>
            <a:ext cx="1688890" cy="948908"/>
            <a:chOff x="964683" y="1385178"/>
            <a:chExt cx="1688890" cy="94890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7739F4-77B6-485A-9592-72293B17E24F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2.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A8CC90-53CB-4CE0-8487-9E6477437CC6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공기질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승객수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관련 변수를 클러스터링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2161C42-6695-4981-8130-E73ABE9F45E0}"/>
              </a:ext>
            </a:extLst>
          </p:cNvPr>
          <p:cNvGrpSpPr/>
          <p:nvPr/>
        </p:nvGrpSpPr>
        <p:grpSpPr>
          <a:xfrm>
            <a:off x="4594482" y="1251586"/>
            <a:ext cx="1688890" cy="1164352"/>
            <a:chOff x="964683" y="1385178"/>
            <a:chExt cx="1688890" cy="116435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D750438-B98F-4DAE-A927-3C639583AF3A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3.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4476170-8B99-4FEB-ABDE-FC71A43BCAE6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클러스터링한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권역 중 정화시스템의 효율이 가장 좋은 권역 선택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A73C06-5010-4605-97A8-1B1E52C097EF}"/>
              </a:ext>
            </a:extLst>
          </p:cNvPr>
          <p:cNvGrpSpPr/>
          <p:nvPr/>
        </p:nvGrpSpPr>
        <p:grpSpPr>
          <a:xfrm>
            <a:off x="6485356" y="4841066"/>
            <a:ext cx="1913398" cy="1379795"/>
            <a:chOff x="964683" y="1385178"/>
            <a:chExt cx="1688890" cy="13797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0BDA567-F6B6-40D2-ABB2-82DCAF8259D1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4.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B7A158-639B-4F1B-BA7D-95FC6316DD57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회귀분석로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구한 가중치 개수를 기준으로 해당 권역 안 데이터를 순위화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72FD959-9BEB-4187-A219-512ECC139778}"/>
              </a:ext>
            </a:extLst>
          </p:cNvPr>
          <p:cNvGrpSpPr/>
          <p:nvPr/>
        </p:nvGrpSpPr>
        <p:grpSpPr>
          <a:xfrm>
            <a:off x="7815260" y="1251586"/>
            <a:ext cx="1997798" cy="1164352"/>
            <a:chOff x="964683" y="1385178"/>
            <a:chExt cx="1688890" cy="116435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BE38DFF-C25E-4947-9663-348BD5BBD08D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5.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D2CFAB-944F-41FE-8900-F11B9EF09A1E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순위를 매긴 리스트를 토대로 정화시스템 구축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17BF0E-4400-4752-9269-C74E3C261554}"/>
              </a:ext>
            </a:extLst>
          </p:cNvPr>
          <p:cNvSpPr/>
          <p:nvPr/>
        </p:nvSpPr>
        <p:spPr>
          <a:xfrm>
            <a:off x="0" y="0"/>
            <a:ext cx="10080625" cy="6858000"/>
          </a:xfrm>
          <a:prstGeom prst="rect">
            <a:avLst/>
          </a:prstGeom>
          <a:solidFill>
            <a:schemeClr val="dk1">
              <a:alpha val="7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74A446-3A0D-4FE2-BBC3-8D70D02A94BE}"/>
              </a:ext>
            </a:extLst>
          </p:cNvPr>
          <p:cNvSpPr txBox="1"/>
          <p:nvPr/>
        </p:nvSpPr>
        <p:spPr>
          <a:xfrm>
            <a:off x="424986" y="357606"/>
            <a:ext cx="3090507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잠깐</a:t>
            </a:r>
            <a:r>
              <a:rPr lang="en-US" altLang="ko-KR" sz="2430" dirty="0"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! </a:t>
            </a:r>
            <a:r>
              <a:rPr lang="ko-KR" altLang="en-US" sz="2430" dirty="0"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공기 정화 시스템이란</a:t>
            </a:r>
            <a:r>
              <a:rPr lang="en-US" altLang="ko-KR" sz="2430" dirty="0">
                <a:solidFill>
                  <a:schemeClr val="bg1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  <a:endParaRPr lang="ko-KR" altLang="en-US" sz="243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6AEC31-C54B-4033-AC58-7681901B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90" y="1408965"/>
            <a:ext cx="4125590" cy="24923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4A2E26-96E6-427B-B5F5-7F07A25D9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775" y="1402955"/>
            <a:ext cx="3955687" cy="25133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276FB5-5D52-48B6-9A89-B96FA4B6E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206" y="3315105"/>
            <a:ext cx="3198940" cy="30519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980B37-82ED-4CC2-BAA1-3CC5F7058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7" y="2776537"/>
            <a:ext cx="91249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5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971ABF-8BAC-4CAA-AE69-B5D154B53596}"/>
              </a:ext>
            </a:extLst>
          </p:cNvPr>
          <p:cNvGrpSpPr/>
          <p:nvPr/>
        </p:nvGrpSpPr>
        <p:grpSpPr>
          <a:xfrm>
            <a:off x="-498952" y="1968808"/>
            <a:ext cx="11551009" cy="3257559"/>
            <a:chOff x="1335822" y="2279555"/>
            <a:chExt cx="9327035" cy="3596280"/>
          </a:xfrm>
        </p:grpSpPr>
        <p:sp>
          <p:nvSpPr>
            <p:cNvPr id="3" name="자유형 40">
              <a:extLst>
                <a:ext uri="{FF2B5EF4-FFF2-40B4-BE49-F238E27FC236}">
                  <a16:creationId xmlns:a16="http://schemas.microsoft.com/office/drawing/2014/main" id="{2C00FEB7-DA78-47D8-B45F-FEAB0D688C79}"/>
                </a:ext>
              </a:extLst>
            </p:cNvPr>
            <p:cNvSpPr/>
            <p:nvPr/>
          </p:nvSpPr>
          <p:spPr>
            <a:xfrm rot="3600000" flipH="1" flipV="1">
              <a:off x="1639081" y="3240761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5" name="자유형 41">
              <a:extLst>
                <a:ext uri="{FF2B5EF4-FFF2-40B4-BE49-F238E27FC236}">
                  <a16:creationId xmlns:a16="http://schemas.microsoft.com/office/drawing/2014/main" id="{1AA7F818-713C-4B57-AB74-A679983E7274}"/>
                </a:ext>
              </a:extLst>
            </p:cNvPr>
            <p:cNvSpPr/>
            <p:nvPr/>
          </p:nvSpPr>
          <p:spPr>
            <a:xfrm rot="17716317" flipV="1">
              <a:off x="422747" y="3192630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7" name="자유형 42">
              <a:extLst>
                <a:ext uri="{FF2B5EF4-FFF2-40B4-BE49-F238E27FC236}">
                  <a16:creationId xmlns:a16="http://schemas.microsoft.com/office/drawing/2014/main" id="{7D7ED00A-AA1A-4EF2-A3B1-893F3161B3E1}"/>
                </a:ext>
              </a:extLst>
            </p:cNvPr>
            <p:cNvSpPr/>
            <p:nvPr/>
          </p:nvSpPr>
          <p:spPr>
            <a:xfrm rot="3819316" flipH="1" flipV="1">
              <a:off x="4344861" y="3198071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9" name="자유형 43">
              <a:extLst>
                <a:ext uri="{FF2B5EF4-FFF2-40B4-BE49-F238E27FC236}">
                  <a16:creationId xmlns:a16="http://schemas.microsoft.com/office/drawing/2014/main" id="{45015AD6-3DF5-42D6-A7D8-E740788DBFC4}"/>
                </a:ext>
              </a:extLst>
            </p:cNvPr>
            <p:cNvSpPr/>
            <p:nvPr/>
          </p:nvSpPr>
          <p:spPr>
            <a:xfrm rot="17587656" flipV="1">
              <a:off x="3082690" y="3197922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11" name="자유형 44">
              <a:extLst>
                <a:ext uri="{FF2B5EF4-FFF2-40B4-BE49-F238E27FC236}">
                  <a16:creationId xmlns:a16="http://schemas.microsoft.com/office/drawing/2014/main" id="{271239B3-D382-49E1-A2D6-5B9D47253519}"/>
                </a:ext>
              </a:extLst>
            </p:cNvPr>
            <p:cNvSpPr/>
            <p:nvPr/>
          </p:nvSpPr>
          <p:spPr>
            <a:xfrm rot="3982847" flipH="1" flipV="1">
              <a:off x="6792150" y="3276617"/>
              <a:ext cx="3480687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13" name="자유형 45">
              <a:extLst>
                <a:ext uri="{FF2B5EF4-FFF2-40B4-BE49-F238E27FC236}">
                  <a16:creationId xmlns:a16="http://schemas.microsoft.com/office/drawing/2014/main" id="{698BE176-FB40-4037-B559-AC5AEB4D5F11}"/>
                </a:ext>
              </a:extLst>
            </p:cNvPr>
            <p:cNvSpPr/>
            <p:nvPr/>
          </p:nvSpPr>
          <p:spPr>
            <a:xfrm rot="17648703" flipV="1">
              <a:off x="5504491" y="3225491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  <p:sp>
          <p:nvSpPr>
            <p:cNvPr id="41" name="자유형 45">
              <a:extLst>
                <a:ext uri="{FF2B5EF4-FFF2-40B4-BE49-F238E27FC236}">
                  <a16:creationId xmlns:a16="http://schemas.microsoft.com/office/drawing/2014/main" id="{E564A258-7E02-4491-A58E-C08D67E645FD}"/>
                </a:ext>
              </a:extLst>
            </p:cNvPr>
            <p:cNvSpPr/>
            <p:nvPr/>
          </p:nvSpPr>
          <p:spPr>
            <a:xfrm rot="17648703" flipV="1">
              <a:off x="8095246" y="3308224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88">
                <a:solidFill>
                  <a:prstClr val="white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94E54F-6C69-4194-86D6-DE0CE816AB82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A39F9B-75EE-49D0-8858-88C9B05B418A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연구 방향 </a:t>
            </a:r>
            <a:endParaRPr lang="ko-KR" altLang="en-US" sz="243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854B70-A22B-4D53-B798-88F39116C401}"/>
              </a:ext>
            </a:extLst>
          </p:cNvPr>
          <p:cNvGrpSpPr/>
          <p:nvPr/>
        </p:nvGrpSpPr>
        <p:grpSpPr>
          <a:xfrm>
            <a:off x="964683" y="1385178"/>
            <a:ext cx="1688890" cy="1164352"/>
            <a:chOff x="964683" y="1385178"/>
            <a:chExt cx="1688890" cy="11643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B37BC5-72B2-4DE8-AF79-2DCF486B8A1E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1.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EFF1251-8FF2-4934-B7D7-E77476AC1249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지하철 공기질에 영향을 주는 변수 탐색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DC0FC3-0D90-4ED6-AE52-686CC1114747}"/>
              </a:ext>
            </a:extLst>
          </p:cNvPr>
          <p:cNvGrpSpPr/>
          <p:nvPr/>
        </p:nvGrpSpPr>
        <p:grpSpPr>
          <a:xfrm>
            <a:off x="1906380" y="4841066"/>
            <a:ext cx="1688890" cy="948908"/>
            <a:chOff x="964683" y="1385178"/>
            <a:chExt cx="1688890" cy="94890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7739F4-77B6-485A-9592-72293B17E24F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2.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A8CC90-53CB-4CE0-8487-9E6477437CC6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공기질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승객수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관련 변수를 클러스터링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2161C42-6695-4981-8130-E73ABE9F45E0}"/>
              </a:ext>
            </a:extLst>
          </p:cNvPr>
          <p:cNvGrpSpPr/>
          <p:nvPr/>
        </p:nvGrpSpPr>
        <p:grpSpPr>
          <a:xfrm>
            <a:off x="4594482" y="1251586"/>
            <a:ext cx="1688890" cy="1164352"/>
            <a:chOff x="964683" y="1385178"/>
            <a:chExt cx="1688890" cy="116435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D750438-B98F-4DAE-A927-3C639583AF3A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3.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4476170-8B99-4FEB-ABDE-FC71A43BCAE6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클러스터링한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권역 중 정화시스템의 효율이 가장 좋은 권역 선택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A73C06-5010-4605-97A8-1B1E52C097EF}"/>
              </a:ext>
            </a:extLst>
          </p:cNvPr>
          <p:cNvGrpSpPr/>
          <p:nvPr/>
        </p:nvGrpSpPr>
        <p:grpSpPr>
          <a:xfrm>
            <a:off x="6485356" y="4841066"/>
            <a:ext cx="1913398" cy="1379795"/>
            <a:chOff x="964683" y="1385178"/>
            <a:chExt cx="1688890" cy="137979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0BDA567-F6B6-40D2-ABB2-82DCAF8259D1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4.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B7A158-639B-4F1B-BA7D-95FC6316DD57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회귀분석로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구한 가중치 개수를 기준으로 해당 권역 안 데이터를 순위화 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72FD959-9BEB-4187-A219-512ECC139778}"/>
              </a:ext>
            </a:extLst>
          </p:cNvPr>
          <p:cNvGrpSpPr/>
          <p:nvPr/>
        </p:nvGrpSpPr>
        <p:grpSpPr>
          <a:xfrm>
            <a:off x="7815260" y="1251586"/>
            <a:ext cx="1997798" cy="1164352"/>
            <a:chOff x="964683" y="1385178"/>
            <a:chExt cx="1688890" cy="116435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BE38DFF-C25E-4947-9663-348BD5BBD08D}"/>
                </a:ext>
              </a:extLst>
            </p:cNvPr>
            <p:cNvSpPr txBox="1"/>
            <p:nvPr/>
          </p:nvSpPr>
          <p:spPr>
            <a:xfrm>
              <a:off x="964683" y="1385178"/>
              <a:ext cx="1041638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15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STEP 5.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6D2CFAB-944F-41FE-8900-F11B9EF09A1E}"/>
                </a:ext>
              </a:extLst>
            </p:cNvPr>
            <p:cNvSpPr txBox="1"/>
            <p:nvPr/>
          </p:nvSpPr>
          <p:spPr>
            <a:xfrm>
              <a:off x="964683" y="1810866"/>
              <a:ext cx="16888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순위를 매긴 리스트를 토대로 정화시스템 구축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00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목록</a:t>
            </a:r>
            <a:endParaRPr lang="ko-KR" altLang="en-US" sz="243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2CF0E-19C7-42C0-A965-F2CAC1F8840B}"/>
              </a:ext>
            </a:extLst>
          </p:cNvPr>
          <p:cNvSpPr txBox="1"/>
          <p:nvPr/>
        </p:nvSpPr>
        <p:spPr>
          <a:xfrm>
            <a:off x="621782" y="1270878"/>
            <a:ext cx="2311423" cy="44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lang="ko-KR" altLang="en-US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제공 데이터 </a:t>
            </a:r>
            <a:endParaRPr lang="en-US" altLang="ko-KR" sz="2315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85B70-4403-4D68-9511-C4E450259893}"/>
              </a:ext>
            </a:extLst>
          </p:cNvPr>
          <p:cNvSpPr txBox="1"/>
          <p:nvPr/>
        </p:nvSpPr>
        <p:spPr>
          <a:xfrm>
            <a:off x="964682" y="1810866"/>
            <a:ext cx="8262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Data1.csv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지하철 혼잡도 정보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역번호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시간대별 혼잡도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Data3.csv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자치구별 지하철 역 정보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자치구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441C8-E496-49EA-B752-9004A5E91A97}"/>
              </a:ext>
            </a:extLst>
          </p:cNvPr>
          <p:cNvSpPr txBox="1"/>
          <p:nvPr/>
        </p:nvSpPr>
        <p:spPr>
          <a:xfrm>
            <a:off x="621781" y="2668464"/>
            <a:ext cx="2192671" cy="804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공공데이터 </a:t>
            </a:r>
            <a:endParaRPr lang="en-US" altLang="ko-KR" sz="2315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315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EB939-6C56-47E8-BB82-1C7574AFEEF8}"/>
              </a:ext>
            </a:extLst>
          </p:cNvPr>
          <p:cNvSpPr txBox="1"/>
          <p:nvPr/>
        </p:nvSpPr>
        <p:spPr>
          <a:xfrm>
            <a:off x="964682" y="3221533"/>
            <a:ext cx="7633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서울교통공사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역사건축정보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_2020.csv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연식 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서울교통공사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역사심도정보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_2020.csv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심도 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서울교통공사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월별승하차인원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_2020.csv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승하차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인원 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서울교통공사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환기구정보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_2020.csv : 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환기구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1D1A06-3053-4B6D-8266-80AD01C2B272}"/>
              </a:ext>
            </a:extLst>
          </p:cNvPr>
          <p:cNvSpPr txBox="1"/>
          <p:nvPr/>
        </p:nvSpPr>
        <p:spPr>
          <a:xfrm>
            <a:off x="621781" y="4581797"/>
            <a:ext cx="2062042" cy="804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315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가공데이터 </a:t>
            </a:r>
            <a:endParaRPr lang="en-US" altLang="ko-KR" sz="2315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315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1D250-2066-4ABC-BAED-A454CBAB1F33}"/>
              </a:ext>
            </a:extLst>
          </p:cNvPr>
          <p:cNvSpPr txBox="1"/>
          <p:nvPr/>
        </p:nvSpPr>
        <p:spPr>
          <a:xfrm>
            <a:off x="964682" y="5134866"/>
            <a:ext cx="670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서울교통공사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역정보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지하철 역 위도 경도 좌표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서울교통공사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공기질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2020 -&gt; 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공기질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요소 데이터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07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39C9D0-8945-4DE7-9BD6-C42722EDA098}"/>
              </a:ext>
            </a:extLst>
          </p:cNvPr>
          <p:cNvSpPr/>
          <p:nvPr/>
        </p:nvSpPr>
        <p:spPr>
          <a:xfrm>
            <a:off x="115508" y="344144"/>
            <a:ext cx="154739" cy="466281"/>
          </a:xfrm>
          <a:prstGeom prst="rect">
            <a:avLst/>
          </a:prstGeom>
          <a:solidFill>
            <a:srgbClr val="003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5A2AA-7A1B-4C82-8702-4CD5BD4FE3E5}"/>
              </a:ext>
            </a:extLst>
          </p:cNvPr>
          <p:cNvSpPr txBox="1"/>
          <p:nvPr/>
        </p:nvSpPr>
        <p:spPr>
          <a:xfrm>
            <a:off x="270247" y="344144"/>
            <a:ext cx="3090507" cy="46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30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</a:t>
            </a:r>
            <a:r>
              <a:rPr lang="ko-KR" altLang="en-US" sz="2430" dirty="0" err="1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전처리</a:t>
            </a:r>
            <a:endParaRPr lang="ko-KR" altLang="en-US" sz="243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3310B-5A42-074D-B6CA-38C427057BC2}"/>
              </a:ext>
            </a:extLst>
          </p:cNvPr>
          <p:cNvSpPr txBox="1"/>
          <p:nvPr/>
        </p:nvSpPr>
        <p:spPr>
          <a:xfrm>
            <a:off x="964682" y="1810866"/>
            <a:ext cx="8262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데이터 프레임에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필요없는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열을 제거합니다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구조물 형식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혼잡도와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승객수는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평균값을 취하여 사용합니다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데이터프레임의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’]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형식이 동일하게 만듭니다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모든  데이터프레임을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기본키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’]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이용하여 병합합니다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병합된 데이터 프레임은 다음과 같습니다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46036790-58E7-8045-B59C-E199226BD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2" y="4002184"/>
            <a:ext cx="9607139" cy="22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0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</TotalTime>
  <Words>1337</Words>
  <Application>Microsoft Macintosh PowerPoint</Application>
  <PresentationFormat>사용자 지정</PresentationFormat>
  <Paragraphs>192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맑은 고딕</vt:lpstr>
      <vt:lpstr>NanumGothic</vt:lpstr>
      <vt:lpstr>배달의민족 을지로체 TTF</vt:lpstr>
      <vt:lpstr>배달의민족 도현</vt:lpstr>
      <vt:lpstr>Calibri Light</vt:lpstr>
      <vt:lpstr>나눔스퀘어_ac Bold</vt:lpstr>
      <vt:lpstr>배달의민족 연성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김차헌</dc:creator>
  <cp:lastModifiedBy>KOGEON WOO</cp:lastModifiedBy>
  <cp:revision>9</cp:revision>
  <dcterms:created xsi:type="dcterms:W3CDTF">2022-01-19T12:44:01Z</dcterms:created>
  <dcterms:modified xsi:type="dcterms:W3CDTF">2022-01-19T19:17:21Z</dcterms:modified>
</cp:coreProperties>
</file>